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36B1-5CA4-4F61-88FA-BF2706967CC0}" type="datetimeFigureOut">
              <a:rPr lang="it-IT" smtClean="0"/>
              <a:pPr/>
              <a:t>27/05/2013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C82A-7053-40A1-B4BC-111CDEF279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36B1-5CA4-4F61-88FA-BF2706967CC0}" type="datetimeFigureOut">
              <a:rPr lang="it-IT" smtClean="0"/>
              <a:pPr/>
              <a:t>27/05/2013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C82A-7053-40A1-B4BC-111CDEF279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36B1-5CA4-4F61-88FA-BF2706967CC0}" type="datetimeFigureOut">
              <a:rPr lang="it-IT" smtClean="0"/>
              <a:pPr/>
              <a:t>27/05/2013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C82A-7053-40A1-B4BC-111CDEF279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36B1-5CA4-4F61-88FA-BF2706967CC0}" type="datetimeFigureOut">
              <a:rPr lang="it-IT" smtClean="0"/>
              <a:pPr/>
              <a:t>27/05/2013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C82A-7053-40A1-B4BC-111CDEF279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36B1-5CA4-4F61-88FA-BF2706967CC0}" type="datetimeFigureOut">
              <a:rPr lang="it-IT" smtClean="0"/>
              <a:pPr/>
              <a:t>27/05/2013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C82A-7053-40A1-B4BC-111CDEF279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36B1-5CA4-4F61-88FA-BF2706967CC0}" type="datetimeFigureOut">
              <a:rPr lang="it-IT" smtClean="0"/>
              <a:pPr/>
              <a:t>27/05/2013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C82A-7053-40A1-B4BC-111CDEF279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36B1-5CA4-4F61-88FA-BF2706967CC0}" type="datetimeFigureOut">
              <a:rPr lang="it-IT" smtClean="0"/>
              <a:pPr/>
              <a:t>27/05/2013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C82A-7053-40A1-B4BC-111CDEF279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36B1-5CA4-4F61-88FA-BF2706967CC0}" type="datetimeFigureOut">
              <a:rPr lang="it-IT" smtClean="0"/>
              <a:pPr/>
              <a:t>27/05/2013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C82A-7053-40A1-B4BC-111CDEF279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36B1-5CA4-4F61-88FA-BF2706967CC0}" type="datetimeFigureOut">
              <a:rPr lang="it-IT" smtClean="0"/>
              <a:pPr/>
              <a:t>27/05/2013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C82A-7053-40A1-B4BC-111CDEF279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36B1-5CA4-4F61-88FA-BF2706967CC0}" type="datetimeFigureOut">
              <a:rPr lang="it-IT" smtClean="0"/>
              <a:pPr/>
              <a:t>27/05/2013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C82A-7053-40A1-B4BC-111CDEF279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36B1-5CA4-4F61-88FA-BF2706967CC0}" type="datetimeFigureOut">
              <a:rPr lang="it-IT" smtClean="0"/>
              <a:pPr/>
              <a:t>27/05/2013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C82A-7053-40A1-B4BC-111CDEF279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A36B1-5CA4-4F61-88FA-BF2706967CC0}" type="datetimeFigureOut">
              <a:rPr lang="it-IT" smtClean="0"/>
              <a:pPr/>
              <a:t>27/05/2013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FC82A-7053-40A1-B4BC-111CDEF2795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72400" cy="1755626"/>
          </a:xfrm>
        </p:spPr>
        <p:txBody>
          <a:bodyPr>
            <a:normAutofit/>
          </a:bodyPr>
          <a:lstStyle/>
          <a:p>
            <a:r>
              <a:rPr lang="it-IT" sz="5400" i="1" dirty="0" smtClean="0">
                <a:latin typeface="Corbel" pitchFamily="34" charset="0"/>
              </a:rPr>
              <a:t>I FRATTALI E L’ALBERO AUREO</a:t>
            </a:r>
            <a:endParaRPr lang="it-IT" sz="5400" i="1" dirty="0">
              <a:latin typeface="Corbel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195736" y="4941168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it-IT" dirty="0" err="1" smtClean="0">
                <a:solidFill>
                  <a:schemeClr val="tx1"/>
                </a:solidFill>
                <a:latin typeface="Corbel" pitchFamily="34" charset="0"/>
              </a:rPr>
              <a:t>Bogdanova</a:t>
            </a:r>
            <a:r>
              <a:rPr lang="it-IT" dirty="0" smtClean="0">
                <a:solidFill>
                  <a:schemeClr val="tx1"/>
                </a:solidFill>
                <a:latin typeface="Corbel" pitchFamily="34" charset="0"/>
              </a:rPr>
              <a:t> Tatiana</a:t>
            </a:r>
          </a:p>
          <a:p>
            <a:pPr algn="r"/>
            <a:r>
              <a:rPr lang="it-IT" dirty="0" err="1" smtClean="0">
                <a:solidFill>
                  <a:schemeClr val="tx1"/>
                </a:solidFill>
                <a:latin typeface="Corbel" pitchFamily="34" charset="0"/>
              </a:rPr>
              <a:t>Iezzi</a:t>
            </a:r>
            <a:r>
              <a:rPr lang="it-IT" dirty="0" smtClean="0">
                <a:solidFill>
                  <a:schemeClr val="tx1"/>
                </a:solidFill>
                <a:latin typeface="Corbel" pitchFamily="34" charset="0"/>
              </a:rPr>
              <a:t> Greta</a:t>
            </a:r>
            <a:endParaRPr lang="it-IT" dirty="0">
              <a:solidFill>
                <a:schemeClr val="tx1"/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12976"/>
          </a:xfrm>
        </p:spPr>
        <p:txBody>
          <a:bodyPr>
            <a:normAutofit/>
          </a:bodyPr>
          <a:lstStyle/>
          <a:p>
            <a:pPr marL="514350" indent="-514350" algn="ctr">
              <a:lnSpc>
                <a:spcPct val="110000"/>
              </a:lnSpc>
              <a:buNone/>
            </a:pPr>
            <a:r>
              <a:rPr lang="it-IT" dirty="0" smtClean="0">
                <a:latin typeface="Bookman Old Style" pitchFamily="18" charset="0"/>
              </a:rPr>
              <a:t>   </a:t>
            </a:r>
            <a:r>
              <a:rPr lang="it-IT" dirty="0" smtClean="0">
                <a:latin typeface="Corbel" pitchFamily="34" charset="0"/>
              </a:rPr>
              <a:t>Un  </a:t>
            </a:r>
            <a:r>
              <a:rPr lang="it-IT" b="1" dirty="0" smtClean="0">
                <a:latin typeface="Corbel" pitchFamily="34" charset="0"/>
              </a:rPr>
              <a:t>frattale </a:t>
            </a:r>
            <a:r>
              <a:rPr lang="it-IT" dirty="0" smtClean="0">
                <a:latin typeface="Corbel" pitchFamily="34" charset="0"/>
              </a:rPr>
              <a:t> è  un  </a:t>
            </a:r>
            <a:r>
              <a:rPr lang="it-IT" i="1" dirty="0" smtClean="0">
                <a:solidFill>
                  <a:srgbClr val="FF0000"/>
                </a:solidFill>
                <a:latin typeface="Corbel" pitchFamily="34" charset="0"/>
              </a:rPr>
              <a:t>oggetto geometrico </a:t>
            </a:r>
            <a:r>
              <a:rPr lang="it-IT" dirty="0" smtClean="0">
                <a:latin typeface="Corbel" pitchFamily="34" charset="0"/>
              </a:rPr>
              <a:t>dotato  di  </a:t>
            </a:r>
            <a:r>
              <a:rPr lang="it-IT" i="1" dirty="0" err="1" smtClean="0">
                <a:solidFill>
                  <a:srgbClr val="FF0000"/>
                </a:solidFill>
                <a:latin typeface="Corbel" pitchFamily="34" charset="0"/>
              </a:rPr>
              <a:t>omotetia</a:t>
            </a:r>
            <a:r>
              <a:rPr lang="it-IT" dirty="0" smtClean="0">
                <a:latin typeface="Corbel" pitchFamily="34" charset="0"/>
              </a:rPr>
              <a:t> </a:t>
            </a:r>
            <a:r>
              <a:rPr lang="it-IT" dirty="0" smtClean="0">
                <a:solidFill>
                  <a:srgbClr val="FF0000"/>
                </a:solidFill>
                <a:latin typeface="Corbel" pitchFamily="34" charset="0"/>
              </a:rPr>
              <a:t>* </a:t>
            </a:r>
            <a:r>
              <a:rPr lang="it-IT" dirty="0" smtClean="0">
                <a:latin typeface="Corbel" pitchFamily="34" charset="0"/>
              </a:rPr>
              <a:t>interna: si  ripete  nella sua  forma  allo  stesso  modo  su  scale</a:t>
            </a:r>
            <a:r>
              <a:rPr lang="it-IT" dirty="0">
                <a:latin typeface="Corbel" pitchFamily="34" charset="0"/>
              </a:rPr>
              <a:t> </a:t>
            </a:r>
            <a:r>
              <a:rPr lang="it-IT" dirty="0" smtClean="0">
                <a:latin typeface="Corbel" pitchFamily="34" charset="0"/>
              </a:rPr>
              <a:t>diverse, ovvero  non  cambia  aspetto  anche se  visto  con  una  lente  d'ingrandimento</a:t>
            </a:r>
            <a:r>
              <a:rPr lang="it-IT" dirty="0">
                <a:latin typeface="Corbe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12975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it-IT" dirty="0" smtClean="0"/>
              <a:t>   </a:t>
            </a:r>
            <a:r>
              <a:rPr lang="it-IT" dirty="0" smtClean="0">
                <a:latin typeface="Corbel" pitchFamily="34" charset="0"/>
              </a:rPr>
              <a:t>Una </a:t>
            </a:r>
            <a:r>
              <a:rPr lang="it-IT" b="1" dirty="0" err="1" smtClean="0">
                <a:latin typeface="Corbel" pitchFamily="34" charset="0"/>
              </a:rPr>
              <a:t>omotetia</a:t>
            </a:r>
            <a:r>
              <a:rPr lang="it-IT" dirty="0" smtClean="0">
                <a:latin typeface="Corbel" pitchFamily="34" charset="0"/>
              </a:rPr>
              <a:t> è una particolare trasformazione geometrica</a:t>
            </a:r>
            <a:r>
              <a:rPr lang="it-IT" dirty="0">
                <a:latin typeface="Corbel" pitchFamily="34" charset="0"/>
              </a:rPr>
              <a:t> </a:t>
            </a:r>
            <a:r>
              <a:rPr lang="it-IT" dirty="0" smtClean="0">
                <a:latin typeface="Corbel" pitchFamily="34" charset="0"/>
              </a:rPr>
              <a:t>del piano</a:t>
            </a:r>
            <a:r>
              <a:rPr lang="it-IT" dirty="0">
                <a:latin typeface="Corbel" pitchFamily="34" charset="0"/>
              </a:rPr>
              <a:t> </a:t>
            </a:r>
            <a:r>
              <a:rPr lang="it-IT" dirty="0" smtClean="0">
                <a:latin typeface="Corbel" pitchFamily="34" charset="0"/>
              </a:rPr>
              <a:t>o dello spazio</a:t>
            </a:r>
            <a:r>
              <a:rPr lang="it-IT" dirty="0">
                <a:latin typeface="Corbel" pitchFamily="34" charset="0"/>
              </a:rPr>
              <a:t>,</a:t>
            </a:r>
            <a:r>
              <a:rPr lang="it-IT" dirty="0" smtClean="0">
                <a:latin typeface="Corbel" pitchFamily="34" charset="0"/>
              </a:rPr>
              <a:t> che </a:t>
            </a:r>
            <a:r>
              <a:rPr lang="it-IT" i="1" dirty="0" smtClean="0">
                <a:solidFill>
                  <a:srgbClr val="FF0000"/>
                </a:solidFill>
                <a:latin typeface="Corbel" pitchFamily="34" charset="0"/>
              </a:rPr>
              <a:t>dilata</a:t>
            </a:r>
            <a:r>
              <a:rPr lang="it-IT" dirty="0" smtClean="0">
                <a:latin typeface="Corbel" pitchFamily="34" charset="0"/>
              </a:rPr>
              <a:t> o </a:t>
            </a:r>
            <a:r>
              <a:rPr lang="it-IT" i="1" dirty="0" smtClean="0">
                <a:solidFill>
                  <a:srgbClr val="FF0000"/>
                </a:solidFill>
                <a:latin typeface="Corbel" pitchFamily="34" charset="0"/>
              </a:rPr>
              <a:t>contrae</a:t>
            </a:r>
            <a:r>
              <a:rPr lang="it-IT" dirty="0" smtClean="0">
                <a:latin typeface="Corbel" pitchFamily="34" charset="0"/>
              </a:rPr>
              <a:t> gli oggetti, mantenendo </a:t>
            </a:r>
            <a:r>
              <a:rPr lang="it-IT" i="1" dirty="0" smtClean="0">
                <a:solidFill>
                  <a:srgbClr val="FF0000"/>
                </a:solidFill>
                <a:latin typeface="Corbel" pitchFamily="34" charset="0"/>
              </a:rPr>
              <a:t>invariati</a:t>
            </a:r>
            <a:r>
              <a:rPr lang="it-IT" dirty="0" smtClean="0">
                <a:latin typeface="Corbel" pitchFamily="34" charset="0"/>
              </a:rPr>
              <a:t> gli angoli ossia la forma.</a:t>
            </a:r>
            <a:endParaRPr lang="it-IT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52735"/>
            <a:ext cx="8229600" cy="446449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dirty="0" smtClean="0">
                <a:latin typeface="Corbel" pitchFamily="34" charset="0"/>
              </a:rPr>
              <a:t>    La </a:t>
            </a:r>
            <a:r>
              <a:rPr lang="it-IT" b="1" dirty="0" smtClean="0">
                <a:latin typeface="Corbel" pitchFamily="34" charset="0"/>
              </a:rPr>
              <a:t>sezione aurea </a:t>
            </a:r>
            <a:r>
              <a:rPr lang="it-IT" dirty="0" smtClean="0">
                <a:latin typeface="Corbel" pitchFamily="34" charset="0"/>
              </a:rPr>
              <a:t>indica il rapporto fra due lunghezze disuguali, delle quali la maggiore è </a:t>
            </a:r>
            <a:r>
              <a:rPr lang="it-IT" i="1" dirty="0" smtClean="0">
                <a:solidFill>
                  <a:srgbClr val="FF0000"/>
                </a:solidFill>
                <a:latin typeface="Corbel" pitchFamily="34" charset="0"/>
              </a:rPr>
              <a:t>medio proporzionale</a:t>
            </a:r>
            <a:r>
              <a:rPr lang="it-IT" i="1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it-IT" dirty="0" smtClean="0">
                <a:latin typeface="Corbel" pitchFamily="34" charset="0"/>
              </a:rPr>
              <a:t>tra la minore e la somma delle due. In formule, se a è la lunghezza maggiore e b quella minore:</a:t>
            </a:r>
          </a:p>
          <a:p>
            <a:pPr algn="ctr">
              <a:buNone/>
            </a:pPr>
            <a:r>
              <a:rPr lang="it-IT" dirty="0" smtClean="0">
                <a:latin typeface="Corbel" pitchFamily="34" charset="0"/>
              </a:rPr>
              <a:t>   </a:t>
            </a:r>
          </a:p>
          <a:p>
            <a:pPr algn="ctr">
              <a:buNone/>
            </a:pPr>
            <a:r>
              <a:rPr lang="it-IT" dirty="0">
                <a:latin typeface="Corbel" pitchFamily="34" charset="0"/>
              </a:rPr>
              <a:t> </a:t>
            </a:r>
            <a:r>
              <a:rPr lang="it-IT" dirty="0" smtClean="0">
                <a:latin typeface="Corbel" pitchFamily="34" charset="0"/>
              </a:rPr>
              <a:t>   b : a = </a:t>
            </a:r>
            <a:r>
              <a:rPr lang="it-IT" dirty="0" err="1" smtClean="0">
                <a:latin typeface="Corbel" pitchFamily="34" charset="0"/>
              </a:rPr>
              <a:t>a</a:t>
            </a:r>
            <a:r>
              <a:rPr lang="it-IT" dirty="0" smtClean="0">
                <a:latin typeface="Corbel" pitchFamily="34" charset="0"/>
              </a:rPr>
              <a:t> : (a + b)</a:t>
            </a:r>
            <a:endParaRPr lang="it-IT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30243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dirty="0" smtClean="0">
                <a:latin typeface="Corbel" pitchFamily="34" charset="0"/>
              </a:rPr>
              <a:t>Per costruire un albero aureo:</a:t>
            </a:r>
          </a:p>
          <a:p>
            <a:pPr>
              <a:buNone/>
            </a:pPr>
            <a:r>
              <a:rPr lang="it-IT" dirty="0" smtClean="0">
                <a:latin typeface="Corbel" pitchFamily="34" charset="0"/>
              </a:rPr>
              <a:t>   </a:t>
            </a:r>
          </a:p>
          <a:p>
            <a:pPr>
              <a:buNone/>
            </a:pPr>
            <a:r>
              <a:rPr lang="it-IT" dirty="0" smtClean="0">
                <a:latin typeface="Corbel" pitchFamily="34" charset="0"/>
              </a:rPr>
              <a:t>   - Disegnare </a:t>
            </a:r>
            <a:r>
              <a:rPr lang="it-IT" dirty="0">
                <a:latin typeface="Corbel" pitchFamily="34" charset="0"/>
              </a:rPr>
              <a:t>un segmento (verticale) lungo 1 unità. </a:t>
            </a:r>
            <a:endParaRPr lang="it-IT" dirty="0" smtClean="0">
              <a:latin typeface="Corbel" pitchFamily="34" charset="0"/>
            </a:endParaRPr>
          </a:p>
          <a:p>
            <a:pPr>
              <a:buNone/>
            </a:pPr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692697"/>
            <a:ext cx="8229600" cy="2448271"/>
          </a:xfrm>
        </p:spPr>
        <p:txBody>
          <a:bodyPr/>
          <a:lstStyle/>
          <a:p>
            <a:pPr>
              <a:buNone/>
            </a:pPr>
            <a:r>
              <a:rPr lang="it-IT" dirty="0" smtClean="0">
                <a:latin typeface="Corbel" pitchFamily="34" charset="0"/>
              </a:rPr>
              <a:t>    Aggiungere sull’estremità superiore altri due segmenti, lunghi la metà del primo e disposti in modo da formare tra loro (e con il precedente) un angolo di 120°.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2260848"/>
          </a:xfrm>
        </p:spPr>
        <p:txBody>
          <a:bodyPr/>
          <a:lstStyle/>
          <a:p>
            <a:pPr>
              <a:buNone/>
            </a:pPr>
            <a:r>
              <a:rPr lang="it-IT" dirty="0" smtClean="0">
                <a:latin typeface="Corbel" pitchFamily="34" charset="0"/>
              </a:rPr>
              <a:t>    Successivamente </a:t>
            </a:r>
            <a:r>
              <a:rPr lang="it-IT" i="1" dirty="0" err="1" smtClean="0">
                <a:latin typeface="Corbel" pitchFamily="34" charset="0"/>
              </a:rPr>
              <a:t>iterando*</a:t>
            </a:r>
            <a:r>
              <a:rPr lang="it-IT" i="1" dirty="0" smtClean="0">
                <a:latin typeface="Corbel" pitchFamily="34" charset="0"/>
              </a:rPr>
              <a:t> (ripetendo)* </a:t>
            </a:r>
            <a:r>
              <a:rPr lang="it-IT" dirty="0" smtClean="0">
                <a:latin typeface="Corbel" pitchFamily="34" charset="0"/>
              </a:rPr>
              <a:t>l’operazione per i due nuovi segmenti, si aggiungeranno altri 4, e poi ancora altri 8 e così via.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210</Words>
  <Application>Microsoft Office PowerPoint</Application>
  <PresentationFormat>Presentazione su schermo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I FRATTALI E L’ALBERO AUREO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Company>Administrator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FRATTALI E L’ALBERO AUREO</dc:title>
  <dc:creator>Administrator</dc:creator>
  <cp:lastModifiedBy>PC</cp:lastModifiedBy>
  <cp:revision>6</cp:revision>
  <dcterms:created xsi:type="dcterms:W3CDTF">2013-04-09T04:29:20Z</dcterms:created>
  <dcterms:modified xsi:type="dcterms:W3CDTF">2013-05-27T09:40:10Z</dcterms:modified>
</cp:coreProperties>
</file>