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1" r:id="rId4"/>
    <p:sldId id="262" r:id="rId5"/>
    <p:sldId id="263" r:id="rId6"/>
    <p:sldId id="265" r:id="rId7"/>
    <p:sldId id="266" r:id="rId8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F91DE-D303-496E-A2CF-39E3C24F2625}" type="datetimeFigureOut">
              <a:rPr lang="it-IT"/>
              <a:pPr>
                <a:defRPr/>
              </a:pPr>
              <a:t>28/05/2013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10BE3-5AC1-4AB6-A7E3-D300AC8A214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F426C-F9A8-4FC0-A9BF-FC43D5CE2537}" type="datetimeFigureOut">
              <a:rPr lang="it-IT"/>
              <a:pPr>
                <a:defRPr/>
              </a:pPr>
              <a:t>28/05/2013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F304-2ACE-48E4-8D5A-BDD85798375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15865-B710-46C8-A1E2-B32AE65C3F33}" type="datetimeFigureOut">
              <a:rPr lang="it-IT"/>
              <a:pPr>
                <a:defRPr/>
              </a:pPr>
              <a:t>28/05/2013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B7C04-E35A-47A5-8E71-81416659B3D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E98C6-1C44-428F-9B8F-ABBB06095A2C}" type="datetimeFigureOut">
              <a:rPr lang="it-IT"/>
              <a:pPr>
                <a:defRPr/>
              </a:pPr>
              <a:t>28/05/2013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14DCA-0DAE-4962-BCE7-ED06DB7A25B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0F120-6ECC-44A3-9AAC-F2B8C9917F7E}" type="datetimeFigureOut">
              <a:rPr lang="it-IT"/>
              <a:pPr>
                <a:defRPr/>
              </a:pPr>
              <a:t>28/05/2013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CE31C-571C-4386-B790-BF9F77F2E4E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5445E-435D-44AD-8C2B-7E16B4CB596D}" type="datetimeFigureOut">
              <a:rPr lang="it-IT"/>
              <a:pPr>
                <a:defRPr/>
              </a:pPr>
              <a:t>28/05/2013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E14CE-40C1-4C7F-89C4-DC01B6E5ED9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7175A-2A0D-419E-8718-0FD893F4CD75}" type="datetimeFigureOut">
              <a:rPr lang="it-IT"/>
              <a:pPr>
                <a:defRPr/>
              </a:pPr>
              <a:t>28/05/2013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0D265-C2B5-4CBA-9AC4-F14EB9A63C7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00141-BD6D-4A30-B099-DF7AC3E05FB3}" type="datetimeFigureOut">
              <a:rPr lang="it-IT"/>
              <a:pPr>
                <a:defRPr/>
              </a:pPr>
              <a:t>28/05/2013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3033F-E576-4E1E-9908-840572E079B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1CA4B-9151-4150-95BD-A86635100A49}" type="datetimeFigureOut">
              <a:rPr lang="it-IT"/>
              <a:pPr>
                <a:defRPr/>
              </a:pPr>
              <a:t>28/05/2013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9F798-1761-42A9-996B-9C8367BB8EC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25141-4A9A-44A8-B1FD-0D58F6969023}" type="datetimeFigureOut">
              <a:rPr lang="it-IT"/>
              <a:pPr>
                <a:defRPr/>
              </a:pPr>
              <a:t>28/05/2013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58A91-C33C-47B6-B12B-6368679263A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C1243-5C52-43DD-AF9E-E7CF36B8C7D7}" type="datetimeFigureOut">
              <a:rPr lang="it-IT"/>
              <a:pPr>
                <a:defRPr/>
              </a:pPr>
              <a:t>28/05/2013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04ABE-C096-4739-B61E-6180484AC66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447E8D-0A23-4C11-8387-692DCB423AC4}" type="datetimeFigureOut">
              <a:rPr lang="it-IT"/>
              <a:pPr>
                <a:defRPr/>
              </a:pPr>
              <a:t>28/05/2013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54C185-6676-4BDD-A794-18C25B9C45C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4000" smtClean="0">
                <a:solidFill>
                  <a:schemeClr val="bg1"/>
                </a:solidFill>
              </a:rPr>
              <a:t>RETTANGOLO AUREO </a:t>
            </a:r>
            <a:br>
              <a:rPr lang="it-IT" sz="4000" smtClean="0">
                <a:solidFill>
                  <a:schemeClr val="bg1"/>
                </a:solidFill>
              </a:rPr>
            </a:br>
            <a:r>
              <a:rPr lang="it-IT" sz="4000" smtClean="0">
                <a:solidFill>
                  <a:schemeClr val="bg1"/>
                </a:solidFill>
              </a:rPr>
              <a:t>e </a:t>
            </a:r>
            <a:br>
              <a:rPr lang="it-IT" sz="4000" smtClean="0">
                <a:solidFill>
                  <a:schemeClr val="bg1"/>
                </a:solidFill>
              </a:rPr>
            </a:br>
            <a:r>
              <a:rPr lang="it-IT" sz="4000" smtClean="0">
                <a:solidFill>
                  <a:schemeClr val="bg1"/>
                </a:solidFill>
              </a:rPr>
              <a:t>SPIRALE AUREA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00563" y="5084763"/>
            <a:ext cx="4527550" cy="16811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it-IT" sz="2600" smtClean="0">
                <a:solidFill>
                  <a:srgbClr val="604A7B"/>
                </a:solidFill>
              </a:rPr>
              <a:t>Barbacane Valentina, </a:t>
            </a:r>
          </a:p>
          <a:p>
            <a:pPr>
              <a:lnSpc>
                <a:spcPct val="80000"/>
              </a:lnSpc>
            </a:pPr>
            <a:r>
              <a:rPr lang="it-IT" sz="2600" smtClean="0">
                <a:solidFill>
                  <a:srgbClr val="604A7B"/>
                </a:solidFill>
              </a:rPr>
              <a:t>Calvi Giulia, </a:t>
            </a:r>
          </a:p>
          <a:p>
            <a:pPr>
              <a:lnSpc>
                <a:spcPct val="80000"/>
              </a:lnSpc>
            </a:pPr>
            <a:r>
              <a:rPr lang="it-IT" sz="2600" smtClean="0">
                <a:solidFill>
                  <a:srgbClr val="604A7B"/>
                </a:solidFill>
              </a:rPr>
              <a:t>Gasbarri Alessandra,</a:t>
            </a:r>
          </a:p>
          <a:p>
            <a:pPr>
              <a:lnSpc>
                <a:spcPct val="80000"/>
              </a:lnSpc>
            </a:pPr>
            <a:r>
              <a:rPr lang="it-IT" sz="2600" smtClean="0">
                <a:solidFill>
                  <a:srgbClr val="604A7B"/>
                </a:solidFill>
              </a:rPr>
              <a:t>Pettine Debora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908050"/>
            <a:ext cx="6624638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chemeClr val="bg1"/>
                </a:solidFill>
              </a:rPr>
              <a:t>RETTANGOLO AUREO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413"/>
            <a:ext cx="8686800" cy="4857750"/>
          </a:xfrm>
        </p:spPr>
        <p:txBody>
          <a:bodyPr/>
          <a:lstStyle/>
          <a:p>
            <a:r>
              <a:rPr lang="it-IT" sz="2800" smtClean="0"/>
              <a:t>Costruiamo un quadrato ABCD </a:t>
            </a:r>
          </a:p>
          <a:p>
            <a:r>
              <a:rPr lang="it-IT" sz="2800" smtClean="0"/>
              <a:t>Prendiamo il punto medio di AD e lo conduciamo al vertice C </a:t>
            </a:r>
          </a:p>
          <a:p>
            <a:r>
              <a:rPr lang="it-IT" sz="2800" smtClean="0"/>
              <a:t>Con raggio IC tracciamo una circonferenza con centro I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3289300"/>
            <a:ext cx="3302000" cy="338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288" y="260350"/>
            <a:ext cx="8518525" cy="6597650"/>
          </a:xfrm>
        </p:spPr>
        <p:txBody>
          <a:bodyPr/>
          <a:lstStyle/>
          <a:p>
            <a:r>
              <a:rPr lang="it-IT" sz="2800" smtClean="0"/>
              <a:t>Dal punto di intersezione J tra la circonferenza e il prolungamento della base AD tracciamo il segmento JK parallelo ad AB che si interseca con il prolungamento di BC</a:t>
            </a:r>
          </a:p>
          <a:p>
            <a:r>
              <a:rPr lang="it-IT" sz="2800" smtClean="0"/>
              <a:t>Il rettangolo ABKJ è un rettangolo aureo </a:t>
            </a:r>
          </a:p>
          <a:p>
            <a:endParaRPr lang="it-IT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2636838"/>
            <a:ext cx="410527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850900"/>
          </a:xfrm>
        </p:spPr>
        <p:txBody>
          <a:bodyPr/>
          <a:lstStyle/>
          <a:p>
            <a:r>
              <a:rPr lang="it-IT" smtClean="0">
                <a:solidFill>
                  <a:schemeClr val="bg1"/>
                </a:solidFill>
              </a:rPr>
              <a:t>SPIRALE AUREA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8313" y="908050"/>
            <a:ext cx="8229600" cy="4929188"/>
          </a:xfrm>
        </p:spPr>
        <p:txBody>
          <a:bodyPr/>
          <a:lstStyle/>
          <a:p>
            <a:r>
              <a:rPr lang="it-IT" sz="2800" smtClean="0"/>
              <a:t>Costruiamo il quadrato ABCD </a:t>
            </a:r>
          </a:p>
          <a:p>
            <a:r>
              <a:rPr lang="it-IT" sz="2800" smtClean="0"/>
              <a:t>Individuiamo il punto medio E del lato AD e il punto medio F del lato BC </a:t>
            </a:r>
          </a:p>
          <a:p>
            <a:r>
              <a:rPr lang="it-IT" sz="2800" smtClean="0"/>
              <a:t>Prolunghiamo i lati AD e BC </a:t>
            </a:r>
          </a:p>
          <a:p>
            <a:r>
              <a:rPr lang="it-IT" sz="2800" smtClean="0"/>
              <a:t>Tracciamo la circonferenza di centro E con raggio MC, chiamiamo H il suo punto di intersezione con il prolungamento AD</a:t>
            </a:r>
          </a:p>
          <a:p>
            <a:r>
              <a:rPr lang="it-IT" sz="2800" smtClean="0"/>
              <a:t>Costruiamo il rettangolo ABGH di base AH e altezza AB, esso è un rettangolo aureo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4724400"/>
            <a:ext cx="2389188" cy="190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r>
              <a:rPr lang="it-IT" smtClean="0"/>
              <a:t>Riportiamo la misura del segmento DH sul lato DC e costruiamo il quadrato DHST </a:t>
            </a:r>
          </a:p>
          <a:p>
            <a:r>
              <a:rPr lang="it-IT" smtClean="0"/>
              <a:t>Ripetiamo questa costruzione un gran numero di volte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2708275"/>
            <a:ext cx="5903913" cy="314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79613" y="2708275"/>
            <a:ext cx="5581650" cy="3319463"/>
          </a:xfrm>
        </p:spPr>
      </p:pic>
      <p:sp>
        <p:nvSpPr>
          <p:cNvPr id="27651" name="CasellaDiTesto 4"/>
          <p:cNvSpPr txBox="1">
            <a:spLocks noChangeArrowheads="1"/>
          </p:cNvSpPr>
          <p:nvPr/>
        </p:nvSpPr>
        <p:spPr bwMode="auto">
          <a:xfrm>
            <a:off x="2051050" y="765175"/>
            <a:ext cx="185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323850" y="765175"/>
            <a:ext cx="8424863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it-IT" sz="2800">
                <a:latin typeface="Calibri" pitchFamily="34" charset="0"/>
              </a:rPr>
              <a:t>Tracciamo in ogni quadrato un arco avente come centro un vertice del quadrato e come raggio un lato </a:t>
            </a:r>
          </a:p>
          <a:p>
            <a:pPr marL="285750" indent="-285750">
              <a:buFont typeface="Arial" charset="0"/>
              <a:buChar char="•"/>
            </a:pPr>
            <a:r>
              <a:rPr lang="it-IT" sz="2800">
                <a:latin typeface="Calibri" pitchFamily="34" charset="0"/>
              </a:rPr>
              <a:t>La spirale formata dall’unione degli archi è detta aurea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188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0" baseType="lpstr">
      <vt:lpstr>Calibri</vt:lpstr>
      <vt:lpstr>Arial</vt:lpstr>
      <vt:lpstr>Tema di Office</vt:lpstr>
      <vt:lpstr>RETTANGOLO AUREO  e  SPIRALE AUREA</vt:lpstr>
      <vt:lpstr>Diapositiva 2</vt:lpstr>
      <vt:lpstr>RETTANGOLO AUREO</vt:lpstr>
      <vt:lpstr>Diapositiva 4</vt:lpstr>
      <vt:lpstr>SPIRALE AUREA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SEZIONE AUREA</dc:title>
  <dc:creator>Simone</dc:creator>
  <cp:lastModifiedBy>Proprietario</cp:lastModifiedBy>
  <cp:revision>23</cp:revision>
  <dcterms:created xsi:type="dcterms:W3CDTF">2013-04-03T13:57:54Z</dcterms:created>
  <dcterms:modified xsi:type="dcterms:W3CDTF">2013-05-28T14:18:36Z</dcterms:modified>
</cp:coreProperties>
</file>